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26CD-2937-10FB-A179-A225C67FD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6079D3-0C93-C8CA-6BFD-9018E725D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C298-0311-870B-11D6-BC23A828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66E7F-63D1-F5F2-7265-9FC7EB69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0646C-F557-9CC7-645B-461C5814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17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88331-082C-16F4-712C-AA8A4126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68DF5-1FC2-BC4B-E4A1-5367A3E9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CB118-8C95-33DF-6ED8-2F69F101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D8680-163C-AEB2-CC87-5998F96A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BC9C7-687E-5657-A668-E92BDAF7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7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58C45-A322-4577-44BE-A79422B85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30916A-8DCF-F8B9-2AEE-125A9DABA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92578-523E-1AE6-2BC3-565946A6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59767-E53D-6EB3-8561-BA61C1E1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12FCF-1EE9-9645-C3E1-311174A9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521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204D-9BE8-B231-C860-EB953892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B661A-8526-6158-BC01-9D7593200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3B1EE-758B-BC3C-E371-C1FF7714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CF660-2862-0B24-EF70-35319C67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E01FB-7609-D942-04C8-14336040A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02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72E7-B165-F05F-8359-907F0034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B9572-6A71-21F7-9E15-679EA925E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45427-9925-07A3-0484-BE13E5AA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4CBFB-15B8-5961-4562-9C7869F7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A7137-1B7C-4EAA-583F-823D090C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95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EBFA3-02D4-15EB-F5E9-883611D8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591ED-2785-E646-DE8D-879F8AE45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46476-98FA-2ED8-EB80-D7ACC1222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F468B-9538-699E-B3A0-BB212E91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89313-C4A3-DAE5-2CA2-E828AE4B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71433-FE05-1D6F-A46C-4D480ECE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761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08CC-8AE7-E3D3-C4AE-307FE9DD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F0DE5-11EB-4981-2DA1-614D81908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50B81-8E9B-90A8-8D85-75B9C3356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47219-CE6B-86DD-18D5-419AE8916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7B347-F067-09D8-19B9-E1DFF5918F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B6B81-AB34-6494-CF0D-0CC15204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77B79A-AF64-979B-C212-D72449BF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DD673-D529-83BB-E54E-6E36976A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411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5985-7376-51BF-0DB9-40D8F1D4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C50FF-A5B4-6632-ABBB-70B638A8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B3C6B-01C7-B11E-4CC9-DCC909BC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4B032-DAD7-2E19-0B18-77D99DC7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914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1AF72-EDF6-E495-8E8A-E2842234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DE690-F558-264B-D7A6-8E769658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0D786-96FA-A9B9-1D03-7A2FE20B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383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C40A-D47C-F7A9-BF86-823B99E5C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59BE0-2509-84C3-C60F-E0FD5C4C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6BDF2-8FF7-77CD-FE7E-5EAF6A70C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BC003-D241-D345-DD2B-B001234B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8887C-CF92-A931-2587-014BD06E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ACC8C-1C67-0593-F868-9F9A3B69B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097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0911-6C38-A2C8-E9B0-6F0AD673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BAC03D-159C-E08F-7940-B95D4170F8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0284F-6E35-3443-7334-E75015800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E6947-2198-857D-851D-1CD8B0B8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32B90-ADDB-BDEB-6DA6-5D077ABBF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11552-3331-B07A-D39C-BD149BC2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161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4BC3B-C99A-8750-9A07-D7ABD67F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44E4B-1489-1B97-E81E-13E6F30E3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DB006-7F8C-B4E2-28F7-85C432EA12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2945D-3E1D-4CBF-A323-8717DD6B5BCC}" type="datetimeFigureOut">
              <a:rPr lang="en-IN" smtClean="0"/>
              <a:t>10-01-2023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5BDD7-8026-5A87-CBCE-E984E790B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708D-F3AF-82E1-C694-8FC6F011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0E8C-45B2-4D30-A5D5-23507D31851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408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FA2B-0DA7-E33E-8552-76C9E363D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7983"/>
            <a:ext cx="9144000" cy="268832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TOURISM INVESTORS’ SUMMIT </a:t>
            </a:r>
            <a:r>
              <a:rPr lang="en-IN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2023 </a:t>
            </a:r>
            <a:br>
              <a:rPr lang="en-IN" sz="36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br>
              <a:rPr lang="en-IN" sz="36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sz="3600" b="1" dirty="0">
                <a:latin typeface="Arial" panose="020B0604020202020204" pitchFamily="34" charset="0"/>
                <a:cs typeface="Times New Roman" panose="02020603050405020304" pitchFamily="18" charset="0"/>
              </a:rPr>
              <a:t>ROAD SHOW </a:t>
            </a:r>
            <a:br>
              <a:rPr lang="en-GB" sz="27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27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January 2023; Kolkata</a:t>
            </a:r>
            <a:b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12FED-6C89-B247-6C85-B6404E308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351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Department of Tourism</a:t>
            </a:r>
          </a:p>
          <a:p>
            <a:r>
              <a:rPr lang="en-US" sz="4400" b="1" dirty="0">
                <a:solidFill>
                  <a:srgbClr val="0070C0"/>
                </a:solidFill>
              </a:rPr>
              <a:t>Government of West Bengal</a:t>
            </a:r>
            <a:endParaRPr lang="en-IN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3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D32A40-7EDE-0FB8-90AC-412A4BC0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31567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West Bengal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6487D6-FA1F-B05D-443F-9C8618A3E3D7}"/>
              </a:ext>
            </a:extLst>
          </p:cNvPr>
          <p:cNvSpPr txBox="1">
            <a:spLocks/>
          </p:cNvSpPr>
          <p:nvPr/>
        </p:nvSpPr>
        <p:spPr>
          <a:xfrm>
            <a:off x="4717159" y="471252"/>
            <a:ext cx="6936665" cy="5614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Tourism opportunities that could establish significant linkages with Private Investors and the G-20 nations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Quantum of Project Investment in West Bengal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Quantum of Private Investment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Tourist Guides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Home Stay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Industry Status to Tourism in West Bengal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Intangible Cultural Heritage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Tangible Cultural Heritage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Religious Tourism 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Durga Puja in Kolkata has recently been inscribed in UNESCO’s Representative List of the Intangible Cultural Heritage of Humanity</a:t>
            </a:r>
            <a:endParaRPr lang="en-US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63769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D32A40-7EDE-0FB8-90AC-412A4BC0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31567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West Bengal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6487D6-FA1F-B05D-443F-9C8618A3E3D7}"/>
              </a:ext>
            </a:extLst>
          </p:cNvPr>
          <p:cNvSpPr txBox="1">
            <a:spLocks/>
          </p:cNvSpPr>
          <p:nvPr/>
        </p:nvSpPr>
        <p:spPr>
          <a:xfrm>
            <a:off x="4717159" y="471252"/>
            <a:ext cx="6936665" cy="5929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4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Tourism opportunities that could establish significant linkages with Private Investors and the G-20 nations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 Tourism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 &amp; Craft Villages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Eco Tourism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Souvenir Outlets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Heritage Villas &amp; Home Stays for Accommodation 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Ropeways</a:t>
            </a:r>
          </a:p>
        </p:txBody>
      </p:sp>
    </p:spTree>
    <p:extLst>
      <p:ext uri="{BB962C8B-B14F-4D97-AF65-F5344CB8AC3E}">
        <p14:creationId xmlns:p14="http://schemas.microsoft.com/office/powerpoint/2010/main" val="79949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D32A40-7EDE-0FB8-90AC-412A4BC0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31567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West Bengal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6487D6-FA1F-B05D-443F-9C8618A3E3D7}"/>
              </a:ext>
            </a:extLst>
          </p:cNvPr>
          <p:cNvSpPr txBox="1">
            <a:spLocks/>
          </p:cNvSpPr>
          <p:nvPr/>
        </p:nvSpPr>
        <p:spPr>
          <a:xfrm>
            <a:off x="4717159" y="471252"/>
            <a:ext cx="6936665" cy="5929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4000"/>
              </a:lnSpc>
              <a:spcAft>
                <a:spcPts val="800"/>
              </a:spcAft>
              <a:buNone/>
            </a:pPr>
            <a:r>
              <a:rPr lang="en-IN" sz="3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Tourism in West Bengal would reach greater heights with your support…</a:t>
            </a:r>
          </a:p>
          <a:p>
            <a:pPr marL="0" indent="0" algn="just">
              <a:lnSpc>
                <a:spcPct val="124000"/>
              </a:lnSpc>
              <a:spcAft>
                <a:spcPts val="800"/>
              </a:spcAft>
              <a:buNone/>
            </a:pP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4000"/>
              </a:lnSpc>
              <a:spcAft>
                <a:spcPts val="800"/>
              </a:spcAft>
              <a:buNone/>
            </a:pPr>
            <a:r>
              <a:rPr lang="en-IN" sz="6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</a:t>
            </a:r>
            <a:r>
              <a:rPr lang="en-IN" sz="6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8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3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82D1-052E-215E-1C1F-EAE9F959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West Bengal – The Mini India </a:t>
            </a:r>
            <a:endParaRPr lang="en-IN" b="1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32BB0036-BD43-ACC7-9199-B0F0656D8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/>
          <a:stretch/>
        </p:blipFill>
        <p:spPr>
          <a:xfrm>
            <a:off x="689317" y="1744263"/>
            <a:ext cx="4438592" cy="4941307"/>
          </a:xfr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2F026D8-450F-8C95-9DC1-7B2A87A90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82" y="2082990"/>
            <a:ext cx="2890988" cy="4339883"/>
          </a:xfrm>
          <a:prstGeom prst="rect">
            <a:avLst/>
          </a:prstGeom>
        </p:spPr>
      </p:pic>
      <p:pic>
        <p:nvPicPr>
          <p:cNvPr id="9" name="Picture 8" descr="Diagram, map&#10;&#10;Description automatically generated">
            <a:extLst>
              <a:ext uri="{FF2B5EF4-FFF2-40B4-BE49-F238E27FC236}">
                <a16:creationId xmlns:a16="http://schemas.microsoft.com/office/drawing/2014/main" id="{18B4EB4E-FB14-C3A2-CEDC-7514369468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t="3774" r="15919" b="2515"/>
          <a:stretch/>
        </p:blipFill>
        <p:spPr>
          <a:xfrm>
            <a:off x="8762994" y="3573465"/>
            <a:ext cx="2477091" cy="2993779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EBC1C0A9-84B3-F6DA-AA74-5FF208AA4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5" y="2082990"/>
            <a:ext cx="2590805" cy="1490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FDE74F-3604-34F6-251B-0AF92E6B52FC}"/>
              </a:ext>
            </a:extLst>
          </p:cNvPr>
          <p:cNvSpPr txBox="1"/>
          <p:nvPr/>
        </p:nvSpPr>
        <p:spPr>
          <a:xfrm>
            <a:off x="5635434" y="1272767"/>
            <a:ext cx="5867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Gangetic Plains in the South &amp;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IN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ub-Himalayan and Himalayan area in the North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969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CE82D1-052E-215E-1C1F-EAE9F959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West Bengal – The Mini India </a:t>
            </a:r>
            <a:endParaRPr lang="en-IN" b="1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60835-ED7D-69B3-EF2B-2F3FCA575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7" y="563919"/>
            <a:ext cx="6880357" cy="552141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I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Unique features </a:t>
            </a:r>
          </a:p>
          <a:p>
            <a:pPr marL="0" indent="0">
              <a:buNone/>
            </a:pPr>
            <a:endParaRPr lang="en-IN" sz="20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UNESCO World Heritage - </a:t>
            </a:r>
            <a:r>
              <a:rPr lang="en-IN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Sunderbans</a:t>
            </a:r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delta, Toy Train</a:t>
            </a:r>
          </a:p>
          <a:p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 plantations</a:t>
            </a:r>
          </a:p>
          <a:p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Wetlands</a:t>
            </a:r>
          </a:p>
          <a:p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 and beaches</a:t>
            </a:r>
          </a:p>
          <a:p>
            <a:r>
              <a:rPr lang="en-IN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Dooars</a:t>
            </a:r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Mountains</a:t>
            </a:r>
          </a:p>
          <a:p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Wildlife</a:t>
            </a:r>
          </a:p>
          <a:p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Rivers</a:t>
            </a:r>
          </a:p>
          <a:p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Forests </a:t>
            </a:r>
          </a:p>
          <a:p>
            <a:pPr marL="0" indent="0">
              <a:buNone/>
            </a:pPr>
            <a:r>
              <a:rPr lang="en-IN" sz="2000" dirty="0">
                <a:latin typeface="Arial" panose="020B0604020202020204" pitchFamily="34" charset="0"/>
                <a:ea typeface="Calibri" panose="020F0502020204030204" pitchFamily="34" charset="0"/>
              </a:rPr>
              <a:t>	…….and </a:t>
            </a:r>
            <a:r>
              <a:rPr lang="en-IN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what not</a:t>
            </a:r>
          </a:p>
          <a:p>
            <a:pPr marL="0" indent="0">
              <a:buNone/>
            </a:pPr>
            <a:endParaRPr lang="en-IN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These all give the State a huge competitive advantage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75590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0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E82D1-052E-215E-1C1F-EAE9F959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West Bengal</a:t>
            </a:r>
            <a:endParaRPr lang="en-IN" sz="3600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60835-ED7D-69B3-EF2B-2F3FCA575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IN" sz="2400" b="1">
                <a:solidFill>
                  <a:srgbClr val="FE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Architectural Heritage</a:t>
            </a:r>
            <a:r>
              <a:rPr lang="en-IN" sz="2400">
                <a:solidFill>
                  <a:srgbClr val="FE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IN" sz="2400" b="1">
              <a:solidFill>
                <a:srgbClr val="FEFFFF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72C6A8-4B68-528E-7CD2-F7FCBB671419}"/>
              </a:ext>
            </a:extLst>
          </p:cNvPr>
          <p:cNvGrpSpPr/>
          <p:nvPr/>
        </p:nvGrpSpPr>
        <p:grpSpPr>
          <a:xfrm>
            <a:off x="4676534" y="1603509"/>
            <a:ext cx="7330359" cy="3601329"/>
            <a:chOff x="927508" y="1381394"/>
            <a:chExt cx="11292627" cy="4875638"/>
          </a:xfrm>
        </p:grpSpPr>
        <p:pic>
          <p:nvPicPr>
            <p:cNvPr id="5" name="Picture 4" descr="A picture containing grass, outdoor, building, park&#10;&#10;Description automatically generated">
              <a:extLst>
                <a:ext uri="{FF2B5EF4-FFF2-40B4-BE49-F238E27FC236}">
                  <a16:creationId xmlns:a16="http://schemas.microsoft.com/office/drawing/2014/main" id="{67BC81A8-ACB9-C04F-E116-F3C801B23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08" y="1381394"/>
              <a:ext cx="4120130" cy="2747499"/>
            </a:xfrm>
            <a:prstGeom prst="rect">
              <a:avLst/>
            </a:prstGeom>
          </p:spPr>
        </p:pic>
        <p:pic>
          <p:nvPicPr>
            <p:cNvPr id="7" name="Picture 6" descr="A picture containing grass, outdoor, sky, building&#10;&#10;Description automatically generated">
              <a:extLst>
                <a:ext uri="{FF2B5EF4-FFF2-40B4-BE49-F238E27FC236}">
                  <a16:creationId xmlns:a16="http://schemas.microsoft.com/office/drawing/2014/main" id="{1D147FED-0F36-4B63-28D5-DDCC06F0A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12"/>
            <a:stretch/>
          </p:blipFill>
          <p:spPr>
            <a:xfrm>
              <a:off x="9069618" y="4231501"/>
              <a:ext cx="3150517" cy="2009390"/>
            </a:xfrm>
            <a:prstGeom prst="rect">
              <a:avLst/>
            </a:prstGeom>
          </p:spPr>
        </p:pic>
        <p:pic>
          <p:nvPicPr>
            <p:cNvPr id="9" name="Picture 8" descr="A picture containing grass, outdoor, building, sky&#10;&#10;Description automatically generated">
              <a:extLst>
                <a:ext uri="{FF2B5EF4-FFF2-40B4-BE49-F238E27FC236}">
                  <a16:creationId xmlns:a16="http://schemas.microsoft.com/office/drawing/2014/main" id="{9BDB731F-C2E4-C113-AB2C-EA61799CA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706" y="4010340"/>
              <a:ext cx="4143419" cy="2246692"/>
            </a:xfrm>
            <a:prstGeom prst="rect">
              <a:avLst/>
            </a:prstGeom>
          </p:spPr>
        </p:pic>
        <p:pic>
          <p:nvPicPr>
            <p:cNvPr id="11" name="Picture 10" descr="A large white building with towers&#10;&#10;Description automatically generated with low confidence">
              <a:extLst>
                <a:ext uri="{FF2B5EF4-FFF2-40B4-BE49-F238E27FC236}">
                  <a16:creationId xmlns:a16="http://schemas.microsoft.com/office/drawing/2014/main" id="{B8923B4B-57AC-A200-5F1B-034ED986E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440" y="1389825"/>
              <a:ext cx="3776053" cy="2841676"/>
            </a:xfrm>
            <a:prstGeom prst="rect">
              <a:avLst/>
            </a:prstGeom>
          </p:spPr>
        </p:pic>
        <p:pic>
          <p:nvPicPr>
            <p:cNvPr id="13" name="Picture 12" descr="A picture containing grass, sky, outdoor, building&#10;&#10;Description automatically generated">
              <a:extLst>
                <a:ext uri="{FF2B5EF4-FFF2-40B4-BE49-F238E27FC236}">
                  <a16:creationId xmlns:a16="http://schemas.microsoft.com/office/drawing/2014/main" id="{F3854168-7FD7-CE5F-57FF-F1D5AFF6E6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62" b="18896"/>
            <a:stretch/>
          </p:blipFill>
          <p:spPr>
            <a:xfrm>
              <a:off x="5034440" y="4200038"/>
              <a:ext cx="4479777" cy="2040852"/>
            </a:xfrm>
            <a:prstGeom prst="rect">
              <a:avLst/>
            </a:prstGeom>
          </p:spPr>
        </p:pic>
        <p:pic>
          <p:nvPicPr>
            <p:cNvPr id="15" name="Picture 14" descr="A picture containing grass, building, outdoor, government building&#10;&#10;Description automatically generated">
              <a:extLst>
                <a:ext uri="{FF2B5EF4-FFF2-40B4-BE49-F238E27FC236}">
                  <a16:creationId xmlns:a16="http://schemas.microsoft.com/office/drawing/2014/main" id="{F0A3B623-7C5D-C1C4-99DA-07ABF4B23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097" y="1421095"/>
              <a:ext cx="3407904" cy="2778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036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E534C-2DCE-BE4A-13DA-A7AF01CE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19" y="1900796"/>
            <a:ext cx="3200400" cy="2984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West Bengal</a:t>
            </a:r>
          </a:p>
        </p:txBody>
      </p:sp>
      <p:pic>
        <p:nvPicPr>
          <p:cNvPr id="13" name="Picture 12" descr="A picture containing text, person, food, preparing&#10;&#10;Description automatically generated">
            <a:extLst>
              <a:ext uri="{FF2B5EF4-FFF2-40B4-BE49-F238E27FC236}">
                <a16:creationId xmlns:a16="http://schemas.microsoft.com/office/drawing/2014/main" id="{157A817B-D9E0-FF0B-CB60-C22A05227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r="14057" b="1"/>
          <a:stretch/>
        </p:blipFill>
        <p:spPr>
          <a:xfrm>
            <a:off x="9353494" y="2123938"/>
            <a:ext cx="2829214" cy="2769092"/>
          </a:xfrm>
          <a:prstGeom prst="rect">
            <a:avLst/>
          </a:prstGeom>
        </p:spPr>
      </p:pic>
      <p:pic>
        <p:nvPicPr>
          <p:cNvPr id="11" name="Picture 10" descr="A picture containing food, sandwich, snack food&#10;&#10;Description automatically generated">
            <a:extLst>
              <a:ext uri="{FF2B5EF4-FFF2-40B4-BE49-F238E27FC236}">
                <a16:creationId xmlns:a16="http://schemas.microsoft.com/office/drawing/2014/main" id="{C3C038D3-7C50-5934-5B14-FF6B0D6C0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5744" b="-5"/>
          <a:stretch/>
        </p:blipFill>
        <p:spPr>
          <a:xfrm>
            <a:off x="9355353" y="-1"/>
            <a:ext cx="2829214" cy="2183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F8B0D-FE16-2554-4302-9434E8ED10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7" t="20107" r="29512" b="18747"/>
          <a:stretch/>
        </p:blipFill>
        <p:spPr>
          <a:xfrm>
            <a:off x="3223515" y="5026"/>
            <a:ext cx="6128120" cy="336274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C70FAEE7-50DE-C23A-65A5-E1FF6D5C9146}"/>
              </a:ext>
            </a:extLst>
          </p:cNvPr>
          <p:cNvSpPr txBox="1">
            <a:spLocks/>
          </p:cNvSpPr>
          <p:nvPr/>
        </p:nvSpPr>
        <p:spPr>
          <a:xfrm>
            <a:off x="194689" y="2388777"/>
            <a:ext cx="2969156" cy="1361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b="1" dirty="0"/>
              <a:t>Cuisines, sweets and street food</a:t>
            </a:r>
            <a:endParaRPr lang="en-IN" sz="2800" b="1" dirty="0"/>
          </a:p>
        </p:txBody>
      </p:sp>
      <p:pic>
        <p:nvPicPr>
          <p:cNvPr id="9" name="Content Placeholder 8" descr="Different types of food&#10;&#10;Description automatically generated with low confidence">
            <a:extLst>
              <a:ext uri="{FF2B5EF4-FFF2-40B4-BE49-F238E27FC236}">
                <a16:creationId xmlns:a16="http://schemas.microsoft.com/office/drawing/2014/main" id="{42181388-D730-FE57-555F-0E7E5C51E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4" b="3391"/>
          <a:stretch/>
        </p:blipFill>
        <p:spPr>
          <a:xfrm>
            <a:off x="3223515" y="3367772"/>
            <a:ext cx="6128120" cy="3490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43BA6F-6DD2-F69C-89FB-7306929109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922" t="21952" r="37808" b="14239"/>
          <a:stretch/>
        </p:blipFill>
        <p:spPr>
          <a:xfrm>
            <a:off x="9351636" y="4792914"/>
            <a:ext cx="2829214" cy="20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2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D32A40-7EDE-0FB8-90AC-412A4BC0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West Bengal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284F-32E0-F23C-789F-712EC8B8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300" y="672542"/>
            <a:ext cx="7481644" cy="6026433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Vital Role of Tourism in state’s economy</a:t>
            </a:r>
          </a:p>
          <a:p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12 % contribution to West Bengal GDP including spillovers to other sectors </a:t>
            </a:r>
            <a:r>
              <a:rPr lang="en-US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(national average - 9.6%)  </a:t>
            </a:r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State Government is keen to strengthen the sector which is likely to have a spillover effect of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livelihood opportunities &amp;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Boosting the local economy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IN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district has its own unique tourism resource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Immense potential to utilize with the help of private sector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West Bengal is ranked 5th in terms of the Foreign Tourist Arrivals (FTAs) as per last year’s India Tourism Statistics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This is bound to grow phenomenally with direct flight connections with Europe and the USA – opportunities to work together</a:t>
            </a:r>
            <a:endParaRPr lang="en-IN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1500" dirty="0"/>
          </a:p>
        </p:txBody>
      </p:sp>
    </p:spTree>
    <p:extLst>
      <p:ext uri="{BB962C8B-B14F-4D97-AF65-F5344CB8AC3E}">
        <p14:creationId xmlns:p14="http://schemas.microsoft.com/office/powerpoint/2010/main" val="3830170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D32A40-7EDE-0FB8-90AC-412A4BC0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West Bengal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6487D6-FA1F-B05D-443F-9C8618A3E3D7}"/>
              </a:ext>
            </a:extLst>
          </p:cNvPr>
          <p:cNvSpPr txBox="1">
            <a:spLocks/>
          </p:cNvSpPr>
          <p:nvPr/>
        </p:nvSpPr>
        <p:spPr>
          <a:xfrm>
            <a:off x="4677403" y="471253"/>
            <a:ext cx="6936665" cy="5345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5100" b="1" dirty="0">
                <a:latin typeface="Calibri" panose="020F0502020204030204" pitchFamily="34" charset="0"/>
                <a:ea typeface="Calibri" panose="020F0502020204030204" pitchFamily="34" charset="0"/>
              </a:rPr>
              <a:t>Important policies framed for a focused approach to various sub-sectors of Tourism and facilitate the Ease of Doing Business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 Bengal Tourism Policy 2019</a:t>
            </a:r>
            <a:endParaRPr lang="en-IN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 Tourism Policy 2019</a:t>
            </a:r>
            <a:endParaRPr lang="en-IN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N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 Bengal Homestay Tourism Policy 2017 amended in 2019</a:t>
            </a:r>
            <a:endParaRPr lang="en-IN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N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Recognition of Tourism Services Providers, 2021</a:t>
            </a:r>
            <a:endParaRPr lang="en-IN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N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West Bengal Tourist Guides Certification Scheme 2021</a:t>
            </a:r>
            <a:endParaRPr lang="en-IN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IN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Revised Incentive Policy for the Tourism Industry, 2021</a:t>
            </a:r>
            <a:endParaRPr lang="en-IN" sz="5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83251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D32A40-7EDE-0FB8-90AC-412A4BC0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31567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West Bengal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6487D6-FA1F-B05D-443F-9C8618A3E3D7}"/>
              </a:ext>
            </a:extLst>
          </p:cNvPr>
          <p:cNvSpPr txBox="1">
            <a:spLocks/>
          </p:cNvSpPr>
          <p:nvPr/>
        </p:nvSpPr>
        <p:spPr>
          <a:xfrm>
            <a:off x="4717159" y="471252"/>
            <a:ext cx="6936665" cy="56140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Additional Policies that are currently in pipeline:</a:t>
            </a:r>
            <a:endParaRPr lang="en-IN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– WB Eco Tourism Policy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– Adventure Tourism Policy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– Heritage Tourism Policy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– Rural Tourism Policy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– PPP Policy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– Caravan Tourism Policy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– River Cruise Tourism Policy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Draft – Health &amp; Wellness Tourism Policy</a:t>
            </a:r>
            <a:endParaRPr lang="en-IN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05946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D32A40-7EDE-0FB8-90AC-412A4BC0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31567"/>
            <a:ext cx="3229803" cy="46246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West Bengal</a:t>
            </a:r>
            <a:endParaRPr lang="en-IN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6487D6-FA1F-B05D-443F-9C8618A3E3D7}"/>
              </a:ext>
            </a:extLst>
          </p:cNvPr>
          <p:cNvSpPr txBox="1">
            <a:spLocks/>
          </p:cNvSpPr>
          <p:nvPr/>
        </p:nvSpPr>
        <p:spPr>
          <a:xfrm>
            <a:off x="4717159" y="471252"/>
            <a:ext cx="6936665" cy="561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Tourism opportunities that could establish significant linkages with Private Investors and the G-20 nations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Cruise Outsourcing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City Based Tourism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Integrated City Pass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Hop on Hop off Tourist Bus Service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Private investments in Heritage Walking Tours &amp; Stays, Heritage Cruises, Culinary Tourist Walks and Tourist Bus Services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Medical and Wellness Tourism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Incentive Scheme  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942128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501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  GLOBAL TOURISM INVESTORS’ SUMMIT 2023   ROAD SHOW   12 January 2023; Kolkata </vt:lpstr>
      <vt:lpstr>West Bengal – The Mini India </vt:lpstr>
      <vt:lpstr>West Bengal – The Mini India </vt:lpstr>
      <vt:lpstr>West Bengal</vt:lpstr>
      <vt:lpstr>West Bengal</vt:lpstr>
      <vt:lpstr>West Bengal</vt:lpstr>
      <vt:lpstr>West Bengal</vt:lpstr>
      <vt:lpstr>West Bengal</vt:lpstr>
      <vt:lpstr>West Bengal</vt:lpstr>
      <vt:lpstr>West Bengal</vt:lpstr>
      <vt:lpstr>West Bengal</vt:lpstr>
      <vt:lpstr>West Bengal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TOURISM INVESTORS’ SUMMIT 2023  ROAD SHOW  12 January 2023 Kolkata</dc:title>
  <dc:creator>Sumit Chakraborty</dc:creator>
  <cp:lastModifiedBy>Sumit Chakraborty</cp:lastModifiedBy>
  <cp:revision>6</cp:revision>
  <dcterms:created xsi:type="dcterms:W3CDTF">2023-01-10T06:10:42Z</dcterms:created>
  <dcterms:modified xsi:type="dcterms:W3CDTF">2023-01-10T11:24:41Z</dcterms:modified>
</cp:coreProperties>
</file>